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6" r:id="rId3"/>
    <p:sldId id="277" r:id="rId4"/>
    <p:sldId id="268" r:id="rId5"/>
    <p:sldId id="267" r:id="rId6"/>
    <p:sldId id="271" r:id="rId7"/>
    <p:sldId id="280" r:id="rId8"/>
    <p:sldId id="281" r:id="rId9"/>
    <p:sldId id="294" r:id="rId10"/>
    <p:sldId id="282" r:id="rId11"/>
    <p:sldId id="293" r:id="rId12"/>
    <p:sldId id="292" r:id="rId13"/>
    <p:sldId id="298" r:id="rId14"/>
    <p:sldId id="269" r:id="rId15"/>
    <p:sldId id="296" r:id="rId16"/>
    <p:sldId id="297" r:id="rId17"/>
    <p:sldId id="299" r:id="rId18"/>
    <p:sldId id="285" r:id="rId19"/>
    <p:sldId id="300" r:id="rId20"/>
    <p:sldId id="274" r:id="rId21"/>
    <p:sldId id="273" r:id="rId22"/>
    <p:sldId id="301" r:id="rId23"/>
    <p:sldId id="286" r:id="rId24"/>
    <p:sldId id="287" r:id="rId25"/>
    <p:sldId id="288" r:id="rId26"/>
    <p:sldId id="289" r:id="rId27"/>
    <p:sldId id="290" r:id="rId28"/>
    <p:sldId id="291" r:id="rId29"/>
    <p:sldId id="279" r:id="rId30"/>
    <p:sldId id="295" r:id="rId31"/>
    <p:sldId id="283" r:id="rId32"/>
    <p:sldId id="275" r:id="rId33"/>
    <p:sldId id="272" r:id="rId34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288" y="31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01.12.15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t>01.12.15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6098-E9E1-42B4-9C80-2F52B9453439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7BD4-0686-495C-8D8F-54DB8CB790DF}" type="datetime1">
              <a:rPr lang="de-DE" smtClean="0"/>
              <a:t>01.12.15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7BD4-0686-495C-8D8F-54DB8CB790DF}" type="datetime1">
              <a:rPr lang="de-DE" smtClean="0"/>
              <a:t>01.12.15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628A-2A40-4B37-B167-309C0EBB4BBF}" type="datetime1">
              <a:rPr lang="de-DE" smtClean="0"/>
              <a:t>01.12.15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E89-2EE0-4320-B5A2-F15E505D5862}" type="datetime1">
              <a:rPr lang="de-DE" smtClean="0"/>
              <a:t>01.12.15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0B62-60FD-48EF-B2F4-6E7265AD3459}" type="datetime1">
              <a:rPr lang="de-DE" smtClean="0"/>
              <a:t>01.12.15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91D9-FBFE-4ACC-A99A-BC74A6E03CC5}" type="datetime1">
              <a:rPr lang="de-DE" smtClean="0"/>
              <a:t>01.12.15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23B19E-8C35-419D-B8B2-87612A89E43F}" type="datetime1">
              <a:rPr lang="de-DE" smtClean="0"/>
              <a:t>01.12.15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5" name="Picture 14" descr="asl_logo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4" y="6351644"/>
            <a:ext cx="785197" cy="360568"/>
          </a:xfrm>
          <a:prstGeom prst="rect">
            <a:avLst/>
          </a:prstGeom>
        </p:spPr>
      </p:pic>
      <p:sp>
        <p:nvSpPr>
          <p:cNvPr id="17" name="Textfeld 6"/>
          <p:cNvSpPr txBox="1"/>
          <p:nvPr/>
        </p:nvSpPr>
        <p:spPr>
          <a:xfrm>
            <a:off x="1188537" y="6308725"/>
            <a:ext cx="3383463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 err="1" smtClean="0"/>
              <a:t>Autonomous</a:t>
            </a:r>
            <a:r>
              <a:rPr lang="de-CH" sz="800" b="1" baseline="0" dirty="0" smtClean="0"/>
              <a:t> Systems Lab</a:t>
            </a:r>
            <a:endParaRPr lang="de-CH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emf"/><Relationship Id="rId12" Type="http://schemas.openxmlformats.org/officeDocument/2006/relationships/image" Target="../media/image33.emf"/><Relationship Id="rId13" Type="http://schemas.openxmlformats.org/officeDocument/2006/relationships/image" Target="../media/image34.emf"/><Relationship Id="rId14" Type="http://schemas.openxmlformats.org/officeDocument/2006/relationships/image" Target="../media/image35.emf"/><Relationship Id="rId15" Type="http://schemas.openxmlformats.org/officeDocument/2006/relationships/image" Target="../media/image36.emf"/><Relationship Id="rId16" Type="http://schemas.openxmlformats.org/officeDocument/2006/relationships/image" Target="../media/image37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17.emf"/><Relationship Id="rId9" Type="http://schemas.openxmlformats.org/officeDocument/2006/relationships/image" Target="../media/image30.emf"/><Relationship Id="rId10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4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image" Target="../media/image15.emf"/><Relationship Id="rId13" Type="http://schemas.openxmlformats.org/officeDocument/2006/relationships/image" Target="../media/image65.emf"/><Relationship Id="rId14" Type="http://schemas.openxmlformats.org/officeDocument/2006/relationships/image" Target="../media/image66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Relationship Id="rId4" Type="http://schemas.openxmlformats.org/officeDocument/2006/relationships/image" Target="../media/image27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9" Type="http://schemas.openxmlformats.org/officeDocument/2006/relationships/image" Target="../media/image12.emf"/><Relationship Id="rId10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image" Target="../media/image16.png"/><Relationship Id="rId13" Type="http://schemas.openxmlformats.org/officeDocument/2006/relationships/image" Target="../media/image17.emf"/><Relationship Id="rId14" Type="http://schemas.openxmlformats.org/officeDocument/2006/relationships/image" Target="../media/image18.emf"/><Relationship Id="rId15" Type="http://schemas.openxmlformats.org/officeDocument/2006/relationships/image" Target="../media/image19.emf"/><Relationship Id="rId16" Type="http://schemas.openxmlformats.org/officeDocument/2006/relationships/image" Target="../media/image20.emf"/><Relationship Id="rId17" Type="http://schemas.openxmlformats.org/officeDocument/2006/relationships/image" Target="../media/image21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Julian Surber</a:t>
            </a:r>
            <a:endParaRPr lang="de-CH" b="1" dirty="0"/>
          </a:p>
          <a:p>
            <a:endParaRPr lang="de-CH" dirty="0"/>
          </a:p>
          <a:p>
            <a:r>
              <a:rPr lang="de-CH" dirty="0" smtClean="0"/>
              <a:t>Semester Thesis</a:t>
            </a:r>
            <a:endParaRPr lang="de-CH" dirty="0"/>
          </a:p>
          <a:p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smtClean="0"/>
              <a:t>Margarita </a:t>
            </a:r>
            <a:r>
              <a:rPr lang="de-CH" dirty="0" err="1" smtClean="0"/>
              <a:t>Chli</a:t>
            </a:r>
            <a:r>
              <a:rPr lang="de-CH" dirty="0" smtClean="0"/>
              <a:t> &amp; Lucas Pinto Teixeira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Evaluating</a:t>
            </a:r>
            <a:r>
              <a:rPr lang="de-CH" dirty="0" smtClean="0"/>
              <a:t> ROVIO </a:t>
            </a:r>
            <a:r>
              <a:rPr lang="de-CH" dirty="0" err="1" smtClean="0"/>
              <a:t>and</a:t>
            </a:r>
            <a:r>
              <a:rPr lang="de-CH" dirty="0" smtClean="0"/>
              <a:t> OKVIS – </a:t>
            </a:r>
            <a:r>
              <a:rPr lang="de-CH" dirty="0" err="1" smtClean="0"/>
              <a:t>two</a:t>
            </a:r>
            <a:r>
              <a:rPr lang="de-CH" dirty="0" smtClean="0"/>
              <a:t> Visual-</a:t>
            </a:r>
            <a:r>
              <a:rPr lang="de-CH" dirty="0" err="1" smtClean="0"/>
              <a:t>Inertial</a:t>
            </a:r>
            <a:r>
              <a:rPr lang="de-CH" dirty="0" smtClean="0"/>
              <a:t> </a:t>
            </a:r>
            <a:r>
              <a:rPr lang="de-CH" dirty="0" err="1" smtClean="0"/>
              <a:t>Odometry</a:t>
            </a:r>
            <a:r>
              <a:rPr lang="de-CH" dirty="0" smtClean="0"/>
              <a:t> </a:t>
            </a:r>
            <a:r>
              <a:rPr lang="de-CH" dirty="0" err="1" smtClean="0"/>
              <a:t>Approaches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LTE = 4 cm / 1 </a:t>
            </a:r>
            <a:r>
              <a:rPr lang="de-DE" dirty="0" smtClean="0"/>
              <a:t>m (4 %)</a:t>
            </a:r>
            <a:endParaRPr lang="de-DE" dirty="0" smtClean="0"/>
          </a:p>
          <a:p>
            <a:r>
              <a:rPr lang="de-DE" dirty="0" smtClean="0"/>
              <a:t>LOE = </a:t>
            </a:r>
            <a:r>
              <a:rPr lang="de-DE" dirty="0" smtClean="0"/>
              <a:t>0.6° </a:t>
            </a:r>
            <a:r>
              <a:rPr lang="de-DE" dirty="0" smtClean="0"/>
              <a:t>/ 1 m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Bild 7" descr="euroc_lte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20714"/>
            <a:ext cx="3647845" cy="2276256"/>
          </a:xfrm>
          <a:prstGeom prst="rect">
            <a:avLst/>
          </a:prstGeom>
        </p:spPr>
      </p:pic>
      <p:pic>
        <p:nvPicPr>
          <p:cNvPr id="9" name="Bild 8" descr="euroc_l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620713"/>
            <a:ext cx="3383999" cy="2111616"/>
          </a:xfrm>
          <a:prstGeom prst="rect">
            <a:avLst/>
          </a:prstGeom>
        </p:spPr>
      </p:pic>
      <p:pic>
        <p:nvPicPr>
          <p:cNvPr id="10" name="Bild 9" descr="euroc_lte_per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2689625"/>
            <a:ext cx="3383999" cy="2111615"/>
          </a:xfrm>
          <a:prstGeom prst="rect">
            <a:avLst/>
          </a:prstGeom>
        </p:spPr>
      </p:pic>
      <p:pic>
        <p:nvPicPr>
          <p:cNvPr id="11" name="Bild 10" descr="euroc_loe_ra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959944"/>
            <a:ext cx="3680501" cy="2296632"/>
          </a:xfrm>
          <a:prstGeom prst="rect">
            <a:avLst/>
          </a:prstGeom>
        </p:spPr>
      </p:pic>
      <p:pic>
        <p:nvPicPr>
          <p:cNvPr id="12" name="Bild 11" descr="euroc_l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4765297"/>
            <a:ext cx="3383999" cy="21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049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3988202" y="5608371"/>
            <a:ext cx="3896167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988203" y="2886474"/>
            <a:ext cx="3896166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72" name="Bild 71" descr="rpe_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1592714"/>
            <a:ext cx="2900344" cy="2892265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3" y="2282625"/>
            <a:ext cx="1243636" cy="216000"/>
          </a:xfrm>
          <a:prstGeom prst="rect">
            <a:avLst/>
          </a:prstGeom>
        </p:spPr>
      </p:pic>
      <p:pic>
        <p:nvPicPr>
          <p:cNvPr id="9" name="Bild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2239862"/>
            <a:ext cx="334452" cy="288000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36" y="4464111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61" y="3596721"/>
            <a:ext cx="288000" cy="288000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3925232" y="1679403"/>
            <a:ext cx="4012392" cy="191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1843083"/>
            <a:ext cx="3743999" cy="307948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2400618"/>
            <a:ext cx="3743999" cy="312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3012544"/>
            <a:ext cx="3743999" cy="313374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3925232" y="4464111"/>
            <a:ext cx="4012392" cy="186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4604137"/>
            <a:ext cx="3743999" cy="304000"/>
          </a:xfrm>
          <a:prstGeom prst="rect">
            <a:avLst/>
          </a:prstGeom>
        </p:spPr>
      </p:pic>
      <p:pic>
        <p:nvPicPr>
          <p:cNvPr id="17" name="Bild 1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153891"/>
            <a:ext cx="3743999" cy="312000"/>
          </a:xfrm>
          <a:prstGeom prst="rect">
            <a:avLst/>
          </a:prstGeom>
        </p:spPr>
      </p:pic>
      <p:pic>
        <p:nvPicPr>
          <p:cNvPr id="18" name="Bild 17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732467"/>
            <a:ext cx="3743999" cy="300152"/>
          </a:xfrm>
          <a:prstGeom prst="rect">
            <a:avLst/>
          </a:prstGeom>
        </p:spPr>
      </p:pic>
      <p:pic>
        <p:nvPicPr>
          <p:cNvPr id="20" name="Bild 19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80072"/>
            <a:ext cx="3112000" cy="216000"/>
          </a:xfrm>
          <a:prstGeom prst="rect">
            <a:avLst/>
          </a:prstGeom>
        </p:spPr>
      </p:pic>
      <p:pic>
        <p:nvPicPr>
          <p:cNvPr id="21" name="Bild 20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009096"/>
            <a:ext cx="3128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496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9" grpId="0" animBg="1"/>
      <p:bldP spid="23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" y="778157"/>
            <a:ext cx="2948774" cy="184003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3" y="778158"/>
            <a:ext cx="2948775" cy="184003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778159"/>
            <a:ext cx="2941298" cy="1835370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09" y="4863071"/>
            <a:ext cx="2018916" cy="133234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2541489"/>
            <a:ext cx="2948775" cy="1840036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2" y="2541488"/>
            <a:ext cx="2948775" cy="184003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2541490"/>
            <a:ext cx="2941298" cy="1835370"/>
          </a:xfrm>
          <a:prstGeom prst="rect">
            <a:avLst/>
          </a:prstGeom>
        </p:spPr>
      </p:pic>
      <p:pic>
        <p:nvPicPr>
          <p:cNvPr id="16" name="Bild 15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68" y="2976363"/>
            <a:ext cx="4877857" cy="3219056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1815855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GOE_Yaw</a:t>
            </a:r>
            <a:r>
              <a:rPr lang="de-DE" dirty="0" smtClean="0"/>
              <a:t> = 1 </a:t>
            </a:r>
            <a:r>
              <a:rPr lang="de-DE" dirty="0" err="1" smtClean="0"/>
              <a:t>deg</a:t>
            </a:r>
            <a:r>
              <a:rPr lang="de-DE" dirty="0" smtClean="0"/>
              <a:t> / 50 m</a:t>
            </a:r>
          </a:p>
          <a:p>
            <a:r>
              <a:rPr lang="de-DE" dirty="0" smtClean="0"/>
              <a:t>GTE_Z = 5 cm / 50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90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LTE </a:t>
            </a:r>
            <a:r>
              <a:rPr lang="de-DE" dirty="0"/>
              <a:t>= 4 cm / 1 m (4 %)</a:t>
            </a:r>
          </a:p>
          <a:p>
            <a:pPr lvl="1"/>
            <a:r>
              <a:rPr lang="de-DE" dirty="0"/>
              <a:t>LOE = 0.6° / 1 </a:t>
            </a:r>
            <a:r>
              <a:rPr lang="de-DE" dirty="0" smtClean="0"/>
              <a:t>m</a:t>
            </a:r>
          </a:p>
          <a:p>
            <a:r>
              <a:rPr lang="de-DE" dirty="0"/>
              <a:t>Global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roll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pitch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bounded</a:t>
            </a:r>
            <a:endParaRPr lang="de-DE" dirty="0"/>
          </a:p>
          <a:p>
            <a:pPr lvl="1"/>
            <a:r>
              <a:rPr lang="de-DE" dirty="0" err="1"/>
              <a:t>yaw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= 1 </a:t>
            </a:r>
            <a:r>
              <a:rPr lang="de-DE" dirty="0" err="1"/>
              <a:t>deg</a:t>
            </a:r>
            <a:r>
              <a:rPr lang="de-DE" dirty="0"/>
              <a:t> / 50 m</a:t>
            </a:r>
          </a:p>
          <a:p>
            <a:pPr lvl="1"/>
            <a:r>
              <a:rPr lang="de-DE" dirty="0"/>
              <a:t>x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yaw</a:t>
            </a:r>
            <a:endParaRPr lang="de-DE" dirty="0"/>
          </a:p>
          <a:p>
            <a:pPr lvl="1"/>
            <a:r>
              <a:rPr lang="de-DE" dirty="0" err="1"/>
              <a:t>z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 = 5 cm / 50 m (0.1 %)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/>
              <a:t>Complexity</a:t>
            </a:r>
            <a:endParaRPr lang="de-DE" dirty="0"/>
          </a:p>
          <a:p>
            <a:pPr lvl="1"/>
            <a:r>
              <a:rPr lang="de-DE" dirty="0" smtClean="0"/>
              <a:t>Average Processing Time per Image = 10 </a:t>
            </a:r>
            <a:r>
              <a:rPr lang="de-DE" dirty="0" err="1" smtClean="0"/>
              <a:t>ms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 smtClean="0"/>
              <a:t>Trajectory</a:t>
            </a:r>
            <a:r>
              <a:rPr lang="de-DE" dirty="0" smtClean="0"/>
              <a:t>: Summary (</a:t>
            </a:r>
            <a:r>
              <a:rPr lang="de-DE" dirty="0" err="1" smtClean="0"/>
              <a:t>create</a:t>
            </a:r>
            <a:r>
              <a:rPr lang="de-DE" dirty="0" smtClean="0"/>
              <a:t> Table!)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143344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jrr_cut_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417763"/>
            <a:ext cx="8496300" cy="3421062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Long </a:t>
            </a:r>
            <a:r>
              <a:rPr lang="de-CH" dirty="0" err="1" smtClean="0"/>
              <a:t>Trajectory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26121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LTE = </a:t>
            </a:r>
            <a:r>
              <a:rPr lang="de-DE" dirty="0" smtClean="0"/>
              <a:t>2 </a:t>
            </a:r>
            <a:r>
              <a:rPr lang="de-DE" dirty="0" smtClean="0"/>
              <a:t>cm / 1 </a:t>
            </a:r>
            <a:r>
              <a:rPr lang="de-DE" dirty="0" smtClean="0"/>
              <a:t>m (2 %)</a:t>
            </a:r>
            <a:endParaRPr lang="de-DE" dirty="0" smtClean="0"/>
          </a:p>
          <a:p>
            <a:r>
              <a:rPr lang="de-DE" dirty="0" smtClean="0"/>
              <a:t>LOE = </a:t>
            </a:r>
            <a:r>
              <a:rPr lang="de-DE" dirty="0" smtClean="0"/>
              <a:t>0.6° </a:t>
            </a:r>
            <a:r>
              <a:rPr lang="de-DE" dirty="0" smtClean="0"/>
              <a:t>/ 1 m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 descr="ijrr_lte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20714"/>
            <a:ext cx="3748766" cy="2339230"/>
          </a:xfrm>
          <a:prstGeom prst="rect">
            <a:avLst/>
          </a:prstGeom>
        </p:spPr>
      </p:pic>
      <p:pic>
        <p:nvPicPr>
          <p:cNvPr id="14" name="Bild 13" descr="ijrr_loe_ra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037992"/>
            <a:ext cx="3748766" cy="2339230"/>
          </a:xfrm>
          <a:prstGeom prst="rect">
            <a:avLst/>
          </a:prstGeom>
        </p:spPr>
      </p:pic>
      <p:pic>
        <p:nvPicPr>
          <p:cNvPr id="15" name="Bild 14" descr="ijrr_l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620715"/>
            <a:ext cx="3373106" cy="2104818"/>
          </a:xfrm>
          <a:prstGeom prst="rect">
            <a:avLst/>
          </a:prstGeom>
        </p:spPr>
      </p:pic>
      <p:pic>
        <p:nvPicPr>
          <p:cNvPr id="16" name="Bild 15" descr="ijrr_lte_per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2704541"/>
            <a:ext cx="3373106" cy="2104818"/>
          </a:xfrm>
          <a:prstGeom prst="rect">
            <a:avLst/>
          </a:prstGeom>
        </p:spPr>
      </p:pic>
      <p:pic>
        <p:nvPicPr>
          <p:cNvPr id="17" name="Bild 16" descr="ijrr_l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4753182"/>
            <a:ext cx="3373106" cy="21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430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pic>
        <p:nvPicPr>
          <p:cNvPr id="2" name="Bild 1" descr="ijrr_goe_y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10" y="778158"/>
            <a:ext cx="2962290" cy="1848469"/>
          </a:xfrm>
          <a:prstGeom prst="rect">
            <a:avLst/>
          </a:prstGeom>
        </p:spPr>
      </p:pic>
      <p:pic>
        <p:nvPicPr>
          <p:cNvPr id="6" name="Bild 5" descr="ijrr_goe_ro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778159"/>
            <a:ext cx="2941298" cy="1835370"/>
          </a:xfrm>
          <a:prstGeom prst="rect">
            <a:avLst/>
          </a:prstGeom>
        </p:spPr>
      </p:pic>
      <p:pic>
        <p:nvPicPr>
          <p:cNvPr id="7" name="Bild 6" descr="ijrr_goe_pi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32" y="778159"/>
            <a:ext cx="2946547" cy="1838645"/>
          </a:xfrm>
          <a:prstGeom prst="rect">
            <a:avLst/>
          </a:prstGeom>
        </p:spPr>
      </p:pic>
      <p:pic>
        <p:nvPicPr>
          <p:cNvPr id="17" name="Bild 16" descr="ijrr_gte_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529"/>
            <a:ext cx="2962287" cy="1848467"/>
          </a:xfrm>
          <a:prstGeom prst="rect">
            <a:avLst/>
          </a:prstGeom>
        </p:spPr>
      </p:pic>
      <p:pic>
        <p:nvPicPr>
          <p:cNvPr id="18" name="Bild 17" descr="ijrr_gte_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32" y="2616804"/>
            <a:ext cx="2957038" cy="1845192"/>
          </a:xfrm>
          <a:prstGeom prst="rect">
            <a:avLst/>
          </a:prstGeom>
        </p:spPr>
      </p:pic>
      <p:pic>
        <p:nvPicPr>
          <p:cNvPr id="19" name="Bild 18" descr="ijrr_gte_z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10" y="2616804"/>
            <a:ext cx="2962289" cy="1848468"/>
          </a:xfrm>
          <a:prstGeom prst="rect">
            <a:avLst/>
          </a:prstGeom>
        </p:spPr>
      </p:pic>
      <p:pic>
        <p:nvPicPr>
          <p:cNvPr id="20" name="Bild 19" descr="rovio_1_2Dpl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28" y="4604770"/>
            <a:ext cx="2433320" cy="1706956"/>
          </a:xfrm>
          <a:prstGeom prst="rect">
            <a:avLst/>
          </a:prstGeom>
        </p:spPr>
      </p:pic>
      <p:pic>
        <p:nvPicPr>
          <p:cNvPr id="21" name="Bild 20" descr="rovio_1_2Dpl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50" y="3138385"/>
            <a:ext cx="4523698" cy="3173341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1815855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GOE_Yaw</a:t>
            </a:r>
            <a:r>
              <a:rPr lang="de-DE" dirty="0" smtClean="0"/>
              <a:t> = 45 </a:t>
            </a:r>
            <a:r>
              <a:rPr lang="de-DE" dirty="0" err="1" smtClean="0"/>
              <a:t>deg</a:t>
            </a:r>
            <a:r>
              <a:rPr lang="de-DE" dirty="0" smtClean="0"/>
              <a:t> / 1000 m</a:t>
            </a:r>
          </a:p>
          <a:p>
            <a:r>
              <a:rPr lang="de-DE" dirty="0" smtClean="0"/>
              <a:t>GTE_Z = 1 m / 1000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72569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LTE </a:t>
            </a:r>
            <a:r>
              <a:rPr lang="de-DE" dirty="0"/>
              <a:t>= </a:t>
            </a:r>
            <a:r>
              <a:rPr lang="de-DE" dirty="0" smtClean="0"/>
              <a:t>2 </a:t>
            </a:r>
            <a:r>
              <a:rPr lang="de-DE" dirty="0"/>
              <a:t>cm / 1 m </a:t>
            </a:r>
            <a:r>
              <a:rPr lang="de-DE" dirty="0" smtClean="0"/>
              <a:t>(2 </a:t>
            </a:r>
            <a:r>
              <a:rPr lang="de-DE" dirty="0"/>
              <a:t>%)</a:t>
            </a:r>
          </a:p>
          <a:p>
            <a:pPr lvl="1"/>
            <a:r>
              <a:rPr lang="de-DE" dirty="0"/>
              <a:t>LOE = 0.6° / 1 </a:t>
            </a:r>
            <a:r>
              <a:rPr lang="de-DE" dirty="0" smtClean="0"/>
              <a:t>m</a:t>
            </a:r>
          </a:p>
          <a:p>
            <a:r>
              <a:rPr lang="de-DE" dirty="0"/>
              <a:t>Global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roll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pitch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 smtClean="0"/>
              <a:t>bounded</a:t>
            </a:r>
            <a:endParaRPr lang="de-DE" dirty="0"/>
          </a:p>
          <a:p>
            <a:pPr lvl="1"/>
            <a:r>
              <a:rPr lang="de-DE" dirty="0" err="1"/>
              <a:t>yaw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= </a:t>
            </a:r>
            <a:r>
              <a:rPr lang="de-DE" dirty="0" smtClean="0"/>
              <a:t>45 </a:t>
            </a:r>
            <a:r>
              <a:rPr lang="de-DE" dirty="0" err="1"/>
              <a:t>deg</a:t>
            </a:r>
            <a:r>
              <a:rPr lang="de-DE" dirty="0"/>
              <a:t> / </a:t>
            </a:r>
            <a:r>
              <a:rPr lang="de-DE" dirty="0" smtClean="0"/>
              <a:t>1000 </a:t>
            </a:r>
            <a:r>
              <a:rPr lang="de-DE" dirty="0"/>
              <a:t>m</a:t>
            </a:r>
          </a:p>
          <a:p>
            <a:pPr lvl="1"/>
            <a:r>
              <a:rPr lang="de-DE" dirty="0"/>
              <a:t>x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yaw</a:t>
            </a:r>
            <a:endParaRPr lang="de-DE" dirty="0"/>
          </a:p>
          <a:p>
            <a:pPr lvl="1"/>
            <a:r>
              <a:rPr lang="de-DE" dirty="0" err="1"/>
              <a:t>z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 = </a:t>
            </a:r>
            <a:r>
              <a:rPr lang="de-DE" dirty="0" smtClean="0"/>
              <a:t>1 m </a:t>
            </a:r>
            <a:r>
              <a:rPr lang="de-DE" dirty="0"/>
              <a:t>/ </a:t>
            </a:r>
            <a:r>
              <a:rPr lang="de-DE" dirty="0" smtClean="0"/>
              <a:t>1000 </a:t>
            </a:r>
            <a:r>
              <a:rPr lang="de-DE" dirty="0"/>
              <a:t>m (0.1 %)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/>
              <a:t>Complexity</a:t>
            </a:r>
            <a:endParaRPr lang="de-DE" dirty="0"/>
          </a:p>
          <a:p>
            <a:pPr lvl="1"/>
            <a:r>
              <a:rPr lang="de-DE" dirty="0" smtClean="0"/>
              <a:t>Average Processing Time per Image = 10 </a:t>
            </a:r>
            <a:r>
              <a:rPr lang="de-DE" dirty="0" err="1" smtClean="0"/>
              <a:t>ms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Long </a:t>
            </a:r>
            <a:r>
              <a:rPr lang="de-DE" dirty="0" err="1" smtClean="0"/>
              <a:t>Trajectory</a:t>
            </a:r>
            <a:r>
              <a:rPr lang="de-DE" dirty="0" smtClean="0"/>
              <a:t>: Summary (</a:t>
            </a:r>
            <a:r>
              <a:rPr lang="de-DE" dirty="0" err="1" smtClean="0"/>
              <a:t>create</a:t>
            </a:r>
            <a:r>
              <a:rPr lang="de-DE" dirty="0" smtClean="0"/>
              <a:t> Table!)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30780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rovio_1_erro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42" y="3294696"/>
            <a:ext cx="3763850" cy="344667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okvis_1_2Dplot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 t="17448" r="2762" b="16893"/>
          <a:stretch/>
        </p:blipFill>
        <p:spPr>
          <a:xfrm>
            <a:off x="1393873" y="620714"/>
            <a:ext cx="2787744" cy="2749555"/>
          </a:xfrm>
          <a:prstGeom prst="rect">
            <a:avLst/>
          </a:prstGeom>
        </p:spPr>
      </p:pic>
      <p:pic>
        <p:nvPicPr>
          <p:cNvPr id="8" name="Bild 7" descr="okvis_1_error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 t="24335" r="3195" b="23627"/>
          <a:stretch/>
        </p:blipFill>
        <p:spPr>
          <a:xfrm>
            <a:off x="4785841" y="617483"/>
            <a:ext cx="3505419" cy="2752786"/>
          </a:xfrm>
          <a:prstGeom prst="rect">
            <a:avLst/>
          </a:prstGeom>
        </p:spPr>
      </p:pic>
      <p:pic>
        <p:nvPicPr>
          <p:cNvPr id="10" name="Bild 9" descr="rovio_1_2Dplo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81" y="3472484"/>
            <a:ext cx="3106599" cy="276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5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06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Sample </a:t>
            </a:r>
            <a:r>
              <a:rPr lang="de-CH" dirty="0" err="1" smtClean="0"/>
              <a:t>Application</a:t>
            </a:r>
            <a:r>
              <a:rPr lang="de-CH" dirty="0" smtClean="0"/>
              <a:t>(s) </a:t>
            </a:r>
          </a:p>
          <a:p>
            <a:r>
              <a:rPr lang="de-CH" dirty="0" smtClean="0"/>
              <a:t>E.g. Aeroworks, GPS </a:t>
            </a:r>
            <a:r>
              <a:rPr lang="de-CH" dirty="0" err="1" smtClean="0"/>
              <a:t>loss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Intro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972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non-</a:t>
            </a:r>
            <a:r>
              <a:rPr lang="de-CH" dirty="0" err="1" smtClean="0"/>
              <a:t>timesynchronized</a:t>
            </a:r>
            <a:r>
              <a:rPr lang="de-CH" dirty="0" smtClean="0"/>
              <a:t> Hardware</a:t>
            </a:r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323849" y="1967069"/>
            <a:ext cx="36328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 smtClean="0"/>
              <a:t>Artificial</a:t>
            </a:r>
            <a:r>
              <a:rPr lang="de-DE" dirty="0" smtClean="0"/>
              <a:t> Noise on </a:t>
            </a:r>
            <a:r>
              <a:rPr lang="de-DE" dirty="0" smtClean="0"/>
              <a:t>IMU-</a:t>
            </a:r>
            <a:r>
              <a:rPr lang="de-DE" dirty="0" err="1" smtClean="0"/>
              <a:t>Timestamp</a:t>
            </a:r>
            <a:endParaRPr lang="de-DE" dirty="0" smtClean="0"/>
          </a:p>
          <a:p>
            <a:endParaRPr lang="de-DE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5153175" y="1960062"/>
            <a:ext cx="36669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Real Test </a:t>
            </a:r>
            <a:r>
              <a:rPr lang="de-DE" dirty="0" err="1" smtClean="0"/>
              <a:t>with</a:t>
            </a:r>
            <a:r>
              <a:rPr lang="de-DE" dirty="0" smtClean="0"/>
              <a:t> VI-Sensor </a:t>
            </a:r>
            <a:r>
              <a:rPr lang="de-DE" dirty="0" err="1" smtClean="0"/>
              <a:t>and</a:t>
            </a:r>
            <a:r>
              <a:rPr lang="de-DE" dirty="0" smtClean="0"/>
              <a:t> Bluefox2 </a:t>
            </a:r>
            <a:r>
              <a:rPr lang="de-DE" dirty="0" err="1" smtClean="0"/>
              <a:t>Camera</a:t>
            </a:r>
            <a:endParaRPr lang="de-DE" dirty="0" smtClean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65" y="3122238"/>
            <a:ext cx="2982009" cy="22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88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Timestamp</a:t>
            </a:r>
            <a:r>
              <a:rPr lang="de-DE" dirty="0"/>
              <a:t> </a:t>
            </a:r>
            <a:r>
              <a:rPr lang="de-DE" dirty="0" smtClean="0"/>
              <a:t>Error</a:t>
            </a:r>
            <a:endParaRPr lang="de-DE" dirty="0"/>
          </a:p>
        </p:txBody>
      </p:sp>
      <p:pic>
        <p:nvPicPr>
          <p:cNvPr id="10" name="Bild 9" descr="err_on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674793"/>
            <a:ext cx="6049290" cy="4559317"/>
          </a:xfrm>
          <a:prstGeom prst="rect">
            <a:avLst/>
          </a:prstGeom>
        </p:spPr>
      </p:pic>
      <p:pic>
        <p:nvPicPr>
          <p:cNvPr id="12" name="Bild 11" descr="err_online_fix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674793"/>
            <a:ext cx="6049290" cy="455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544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972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39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Ev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18044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 ROVIO </a:t>
            </a:r>
            <a:r>
              <a:rPr lang="de-DE" dirty="0" err="1" smtClean="0"/>
              <a:t>vs</a:t>
            </a:r>
            <a:r>
              <a:rPr lang="de-DE" dirty="0" smtClean="0"/>
              <a:t> OKVIS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070829"/>
      </p:ext>
    </p:extLst>
  </p:cSld>
  <p:clrMapOvr>
    <a:masterClrMapping/>
  </p:clrMapOvr>
  <p:transition xmlns:p14="http://schemas.microsoft.com/office/powerpoint/2010/main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VI-</a:t>
            </a:r>
            <a:r>
              <a:rPr lang="de-DE" dirty="0" err="1" smtClean="0"/>
              <a:t>Odometry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063670"/>
      </p:ext>
    </p:extLst>
  </p:cSld>
  <p:clrMapOvr>
    <a:masterClrMapping/>
  </p:clrMapOvr>
  <p:transition xmlns:p14="http://schemas.microsoft.com/office/powerpoint/2010/main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807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209004"/>
            <a:ext cx="8496300" cy="2025105"/>
          </a:xfrm>
        </p:spPr>
        <p:txBody>
          <a:bodyPr/>
          <a:lstStyle/>
          <a:p>
            <a:r>
              <a:rPr lang="de-DE" dirty="0" smtClean="0"/>
              <a:t>Yaw Drift</a:t>
            </a:r>
          </a:p>
          <a:p>
            <a:r>
              <a:rPr lang="de-DE" dirty="0" err="1" smtClean="0"/>
              <a:t>Translational</a:t>
            </a:r>
            <a:r>
              <a:rPr lang="de-DE" dirty="0" smtClean="0"/>
              <a:t> Drift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rovio_1_2D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937"/>
            <a:ext cx="4254500" cy="2984500"/>
          </a:xfrm>
          <a:prstGeom prst="rect">
            <a:avLst/>
          </a:prstGeom>
        </p:spPr>
      </p:pic>
      <p:pic>
        <p:nvPicPr>
          <p:cNvPr id="8" name="Bild 7" descr="rovio_1_erro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94" y="0"/>
            <a:ext cx="4286806" cy="4723321"/>
          </a:xfrm>
          <a:prstGeom prst="rect">
            <a:avLst/>
          </a:prstGeom>
        </p:spPr>
      </p:pic>
      <p:pic>
        <p:nvPicPr>
          <p:cNvPr id="9" name="Bild 8" descr="rovio_1_yawerr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39" y="4597366"/>
            <a:ext cx="4275060" cy="22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9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Bild 7" descr="Visual-Inertial Odometry - New Page-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11"/>
          <a:stretch/>
        </p:blipFill>
        <p:spPr>
          <a:xfrm>
            <a:off x="1073000" y="1592714"/>
            <a:ext cx="6998000" cy="49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3173"/>
      </p:ext>
    </p:extLst>
  </p:cSld>
  <p:clrMapOvr>
    <a:masterClrMapping/>
  </p:clrMapOvr>
  <p:transition xmlns:p14="http://schemas.microsoft.com/office/powerpoint/2010/main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620714"/>
            <a:ext cx="3383999" cy="211161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666053"/>
            <a:ext cx="3383999" cy="211161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4746386"/>
            <a:ext cx="3383998" cy="2111614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58" y="3015729"/>
            <a:ext cx="2018916" cy="133234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13" y="620714"/>
            <a:ext cx="3310135" cy="2065524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50" y="2666052"/>
            <a:ext cx="3383999" cy="211161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51" y="4746386"/>
            <a:ext cx="3383999" cy="2111615"/>
          </a:xfrm>
          <a:prstGeom prst="rect">
            <a:avLst/>
          </a:prstGeom>
        </p:spPr>
      </p:pic>
      <p:pic>
        <p:nvPicPr>
          <p:cNvPr id="16" name="Bild 15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71" y="2113049"/>
            <a:ext cx="4877857" cy="32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303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gravity</a:t>
            </a:r>
            <a:r>
              <a:rPr lang="de-DE" dirty="0" smtClean="0"/>
              <a:t>: Roll </a:t>
            </a:r>
            <a:r>
              <a:rPr lang="de-DE" dirty="0" err="1" smtClean="0"/>
              <a:t>and</a:t>
            </a:r>
            <a:r>
              <a:rPr lang="de-DE" dirty="0" smtClean="0"/>
              <a:t> Pitch Errors </a:t>
            </a:r>
            <a:r>
              <a:rPr lang="de-DE" dirty="0" err="1" smtClean="0"/>
              <a:t>bounded</a:t>
            </a:r>
            <a:r>
              <a:rPr lang="de-DE" dirty="0" smtClean="0"/>
              <a:t> (</a:t>
            </a:r>
            <a:r>
              <a:rPr lang="de-DE" dirty="0" err="1" smtClean="0"/>
              <a:t>small</a:t>
            </a:r>
            <a:r>
              <a:rPr lang="de-DE" dirty="0" smtClean="0"/>
              <a:t>)</a:t>
            </a:r>
          </a:p>
          <a:p>
            <a:r>
              <a:rPr lang="de-DE" dirty="0" smtClean="0"/>
              <a:t>Yaw Drift</a:t>
            </a:r>
          </a:p>
          <a:p>
            <a:r>
              <a:rPr lang="de-DE" dirty="0" smtClean="0"/>
              <a:t>World-X </a:t>
            </a:r>
            <a:r>
              <a:rPr lang="de-DE" dirty="0" err="1" smtClean="0"/>
              <a:t>and</a:t>
            </a:r>
            <a:r>
              <a:rPr lang="de-DE" dirty="0" smtClean="0"/>
              <a:t> World-Y Errors 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Yaw Error</a:t>
            </a:r>
          </a:p>
          <a:p>
            <a:r>
              <a:rPr lang="de-DE" dirty="0" smtClean="0"/>
              <a:t>World-</a:t>
            </a:r>
            <a:r>
              <a:rPr lang="de-DE" dirty="0"/>
              <a:t>Z</a:t>
            </a:r>
            <a:r>
              <a:rPr lang="de-DE" dirty="0" smtClean="0"/>
              <a:t> Drift</a:t>
            </a:r>
          </a:p>
          <a:p>
            <a:endParaRPr lang="de-DE" dirty="0"/>
          </a:p>
          <a:p>
            <a:r>
              <a:rPr lang="de-DE" dirty="0" err="1" smtClean="0"/>
              <a:t>Local</a:t>
            </a:r>
            <a:r>
              <a:rPr lang="de-DE" dirty="0" smtClean="0"/>
              <a:t> Errors </a:t>
            </a:r>
            <a:r>
              <a:rPr lang="de-DE" dirty="0" err="1" smtClean="0"/>
              <a:t>cancel</a:t>
            </a:r>
            <a:r>
              <a:rPr lang="de-DE" dirty="0" smtClean="0"/>
              <a:t> out </a:t>
            </a:r>
            <a:r>
              <a:rPr lang="de-DE" dirty="0" smtClean="0">
                <a:sym typeface="Wingdings"/>
              </a:rPr>
              <a:t> Global Error </a:t>
            </a:r>
            <a:r>
              <a:rPr lang="de-DE" dirty="0" err="1" smtClean="0">
                <a:sym typeface="Wingdings"/>
              </a:rPr>
              <a:t>smaller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than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integrated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local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errors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Error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9459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0" name="Rechteck 59"/>
          <p:cNvSpPr/>
          <p:nvPr/>
        </p:nvSpPr>
        <p:spPr>
          <a:xfrm>
            <a:off x="3925232" y="3421006"/>
            <a:ext cx="5092828" cy="1102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71" name="Bild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9" y="2210625"/>
            <a:ext cx="288000" cy="288000"/>
          </a:xfrm>
          <a:prstGeom prst="rect">
            <a:avLst/>
          </a:prstGeom>
        </p:spPr>
      </p:pic>
      <p:pic>
        <p:nvPicPr>
          <p:cNvPr id="72" name="Bild 71" descr="rpe_fram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1592714"/>
            <a:ext cx="2900344" cy="2892265"/>
          </a:xfrm>
          <a:prstGeom prst="rect">
            <a:avLst/>
          </a:prstGeom>
        </p:spPr>
      </p:pic>
      <p:pic>
        <p:nvPicPr>
          <p:cNvPr id="73" name="Bild 7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4" y="4484979"/>
            <a:ext cx="759273" cy="288000"/>
          </a:xfrm>
          <a:prstGeom prst="rect">
            <a:avLst/>
          </a:prstGeom>
        </p:spPr>
      </p:pic>
      <p:pic>
        <p:nvPicPr>
          <p:cNvPr id="74" name="Bild 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11" y="3517846"/>
            <a:ext cx="759273" cy="288000"/>
          </a:xfrm>
          <a:prstGeom prst="rect">
            <a:avLst/>
          </a:prstGeom>
        </p:spPr>
      </p:pic>
      <p:pic>
        <p:nvPicPr>
          <p:cNvPr id="75" name="Bild 7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628979"/>
            <a:ext cx="3516923" cy="216000"/>
          </a:xfrm>
          <a:prstGeom prst="rect">
            <a:avLst/>
          </a:prstGeom>
        </p:spPr>
      </p:pic>
      <p:sp>
        <p:nvSpPr>
          <p:cNvPr id="77" name="Rechteck 76"/>
          <p:cNvSpPr/>
          <p:nvPr/>
        </p:nvSpPr>
        <p:spPr>
          <a:xfrm>
            <a:off x="235425" y="5103235"/>
            <a:ext cx="8782635" cy="1102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81" name="Bild 8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23445"/>
            <a:ext cx="2400923" cy="216000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3" y="2282625"/>
            <a:ext cx="1243636" cy="216000"/>
          </a:xfrm>
          <a:prstGeom prst="rect">
            <a:avLst/>
          </a:prstGeom>
        </p:spPr>
      </p:pic>
      <p:pic>
        <p:nvPicPr>
          <p:cNvPr id="2" name="Bild 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619170"/>
            <a:ext cx="4824000" cy="663455"/>
          </a:xfrm>
          <a:prstGeom prst="rect">
            <a:avLst/>
          </a:prstGeom>
        </p:spPr>
      </p:pic>
      <p:pic>
        <p:nvPicPr>
          <p:cNvPr id="7" name="Bild 6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2463048"/>
            <a:ext cx="4824000" cy="665165"/>
          </a:xfrm>
          <a:prstGeom prst="rect">
            <a:avLst/>
          </a:prstGeom>
        </p:spPr>
      </p:pic>
      <p:pic>
        <p:nvPicPr>
          <p:cNvPr id="8" name="Bild 7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475150"/>
            <a:ext cx="8536495" cy="392619"/>
          </a:xfrm>
          <a:prstGeom prst="rect">
            <a:avLst/>
          </a:prstGeom>
        </p:spPr>
      </p:pic>
      <p:pic>
        <p:nvPicPr>
          <p:cNvPr id="10" name="Bild 9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3" y="3884721"/>
            <a:ext cx="4824000" cy="2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46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86" name="Gruppierung 85"/>
          <p:cNvGrpSpPr/>
          <p:nvPr/>
        </p:nvGrpSpPr>
        <p:grpSpPr>
          <a:xfrm>
            <a:off x="470559" y="1845114"/>
            <a:ext cx="3910575" cy="4127672"/>
            <a:chOff x="470559" y="1845114"/>
            <a:chExt cx="3910575" cy="4127672"/>
          </a:xfrm>
        </p:grpSpPr>
        <p:grpSp>
          <p:nvGrpSpPr>
            <p:cNvPr id="16" name="Gruppierung 15"/>
            <p:cNvGrpSpPr/>
            <p:nvPr/>
          </p:nvGrpSpPr>
          <p:grpSpPr>
            <a:xfrm>
              <a:off x="713531" y="4947233"/>
              <a:ext cx="886631" cy="1025553"/>
              <a:chOff x="1364385" y="3421784"/>
              <a:chExt cx="886631" cy="1025553"/>
            </a:xfrm>
          </p:grpSpPr>
          <p:cxnSp>
            <p:nvCxnSpPr>
              <p:cNvPr id="8" name="Gerade Verbindung mit Pfeil 7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mit Pfeil 8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feld 14"/>
              <p:cNvSpPr txBox="1"/>
              <p:nvPr/>
            </p:nvSpPr>
            <p:spPr>
              <a:xfrm>
                <a:off x="1565338" y="4078005"/>
                <a:ext cx="248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I</a:t>
                </a:r>
                <a:endParaRPr lang="de-DE" dirty="0"/>
              </a:p>
            </p:txBody>
          </p:sp>
        </p:grpSp>
        <p:grpSp>
          <p:nvGrpSpPr>
            <p:cNvPr id="17" name="Gruppierung 16"/>
            <p:cNvGrpSpPr/>
            <p:nvPr/>
          </p:nvGrpSpPr>
          <p:grpSpPr>
            <a:xfrm>
              <a:off x="3494503" y="4814285"/>
              <a:ext cx="886631" cy="1025553"/>
              <a:chOff x="1364385" y="3421784"/>
              <a:chExt cx="886631" cy="1025553"/>
            </a:xfrm>
          </p:grpSpPr>
          <p:cxnSp>
            <p:nvCxnSpPr>
              <p:cNvPr id="18" name="Gerade Verbindung mit Pfeil 17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feld 20"/>
              <p:cNvSpPr txBox="1"/>
              <p:nvPr/>
            </p:nvSpPr>
            <p:spPr>
              <a:xfrm>
                <a:off x="1565338" y="4078005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J</a:t>
                </a:r>
                <a:endParaRPr lang="de-DE" dirty="0"/>
              </a:p>
            </p:txBody>
          </p:sp>
        </p:grpSp>
        <p:cxnSp>
          <p:nvCxnSpPr>
            <p:cNvPr id="45" name="Gerade Verbindung mit Pfeil 44"/>
            <p:cNvCxnSpPr/>
            <p:nvPr/>
          </p:nvCxnSpPr>
          <p:spPr>
            <a:xfrm flipV="1">
              <a:off x="976059" y="3078833"/>
              <a:ext cx="274979" cy="23652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/>
            <p:cNvCxnSpPr/>
            <p:nvPr/>
          </p:nvCxnSpPr>
          <p:spPr>
            <a:xfrm flipH="1" flipV="1">
              <a:off x="2350939" y="2826257"/>
              <a:ext cx="1248517" cy="24848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uppierung 57"/>
            <p:cNvGrpSpPr/>
            <p:nvPr/>
          </p:nvGrpSpPr>
          <p:grpSpPr>
            <a:xfrm>
              <a:off x="1050085" y="2180532"/>
              <a:ext cx="886631" cy="997145"/>
              <a:chOff x="1364385" y="3421784"/>
              <a:chExt cx="886631" cy="997145"/>
            </a:xfrm>
          </p:grpSpPr>
          <p:cxnSp>
            <p:nvCxnSpPr>
              <p:cNvPr id="59" name="Gerade Verbindung mit Pfeil 58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mit Pfeil 59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mit Pfeil 60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feld 61"/>
              <p:cNvSpPr txBox="1"/>
              <p:nvPr/>
            </p:nvSpPr>
            <p:spPr>
              <a:xfrm>
                <a:off x="1565338" y="3690441"/>
                <a:ext cx="33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  <p:grpSp>
          <p:nvGrpSpPr>
            <p:cNvPr id="63" name="Gruppierung 62"/>
            <p:cNvGrpSpPr/>
            <p:nvPr/>
          </p:nvGrpSpPr>
          <p:grpSpPr>
            <a:xfrm>
              <a:off x="2053692" y="2045251"/>
              <a:ext cx="886631" cy="997145"/>
              <a:chOff x="1364385" y="3421784"/>
              <a:chExt cx="886631" cy="997145"/>
            </a:xfrm>
          </p:grpSpPr>
          <p:cxnSp>
            <p:nvCxnSpPr>
              <p:cNvPr id="64" name="Gerade Verbindung mit Pfeil 63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feld 66"/>
              <p:cNvSpPr txBox="1"/>
              <p:nvPr/>
            </p:nvSpPr>
            <p:spPr>
              <a:xfrm>
                <a:off x="1563795" y="3712604"/>
                <a:ext cx="351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C</a:t>
                </a:r>
              </a:p>
            </p:txBody>
          </p:sp>
        </p:grpSp>
        <p:sp>
          <p:nvSpPr>
            <p:cNvPr id="68" name="Rechteck 67"/>
            <p:cNvSpPr/>
            <p:nvPr/>
          </p:nvSpPr>
          <p:spPr>
            <a:xfrm>
              <a:off x="661200" y="1845114"/>
              <a:ext cx="2497873" cy="1584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1253060" y="1847859"/>
              <a:ext cx="800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Robot</a:t>
              </a:r>
              <a:endParaRPr lang="de-DE" dirty="0"/>
            </a:p>
          </p:txBody>
        </p:sp>
        <p:pic>
          <p:nvPicPr>
            <p:cNvPr id="82" name="Bild 81" descr="Bildschirmfoto 2015-11-21 um 14.35.5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482" y="3795283"/>
              <a:ext cx="543733" cy="319443"/>
            </a:xfrm>
            <a:prstGeom prst="rect">
              <a:avLst/>
            </a:prstGeom>
          </p:spPr>
        </p:pic>
        <p:pic>
          <p:nvPicPr>
            <p:cNvPr id="83" name="Bild 82" descr="Bildschirmfoto 2015-11-21 um 14.36.0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482" y="4163280"/>
              <a:ext cx="570041" cy="295577"/>
            </a:xfrm>
            <a:prstGeom prst="rect">
              <a:avLst/>
            </a:prstGeom>
          </p:spPr>
        </p:pic>
        <p:pic>
          <p:nvPicPr>
            <p:cNvPr id="84" name="Bild 83" descr="Bildschirmfoto 2015-11-21 um 14.36.1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59" y="3777602"/>
              <a:ext cx="542274" cy="332143"/>
            </a:xfrm>
            <a:prstGeom prst="rect">
              <a:avLst/>
            </a:prstGeom>
          </p:spPr>
        </p:pic>
        <p:pic>
          <p:nvPicPr>
            <p:cNvPr id="85" name="Bild 84" descr="Bildschirmfoto 2015-11-21 um 14.36.2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59" y="4109745"/>
              <a:ext cx="579526" cy="349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602560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ROVIO </a:t>
            </a:r>
            <a:r>
              <a:rPr lang="de-CH" dirty="0"/>
              <a:t>– </a:t>
            </a:r>
            <a:r>
              <a:rPr lang="de-CH" dirty="0" smtClean="0"/>
              <a:t>Robust Visual </a:t>
            </a:r>
            <a:r>
              <a:rPr lang="de-CH" dirty="0" err="1" smtClean="0"/>
              <a:t>Inertial</a:t>
            </a:r>
            <a:r>
              <a:rPr lang="de-CH" dirty="0" smtClean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smtClean="0"/>
              <a:t>Approach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2612148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OKVIS – Optimal </a:t>
            </a:r>
            <a:r>
              <a:rPr lang="de-CH" dirty="0" err="1" smtClean="0"/>
              <a:t>Keyframe-Based</a:t>
            </a:r>
            <a:r>
              <a:rPr lang="de-CH" dirty="0" smtClean="0"/>
              <a:t> Visual </a:t>
            </a:r>
            <a:r>
              <a:rPr lang="de-CH" dirty="0" err="1" smtClean="0"/>
              <a:t>Inertial</a:t>
            </a:r>
            <a:r>
              <a:rPr lang="de-CH" dirty="0" smtClean="0"/>
              <a:t> SLAM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4013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 Sensor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57908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uroc_cut_4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495550"/>
            <a:ext cx="8496300" cy="3267075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 smtClean="0"/>
              <a:t>Trajectory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085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Local</a:t>
            </a:r>
            <a:r>
              <a:rPr lang="de-DE" dirty="0" smtClean="0"/>
              <a:t> Translation Error</a:t>
            </a:r>
          </a:p>
          <a:p>
            <a:pPr lvl="1"/>
            <a:r>
              <a:rPr lang="de-DE" dirty="0" err="1" smtClean="0"/>
              <a:t>Local</a:t>
            </a:r>
            <a:r>
              <a:rPr lang="de-DE" dirty="0" smtClean="0"/>
              <a:t> Orientation Error</a:t>
            </a:r>
            <a:endParaRPr lang="de-DE" dirty="0"/>
          </a:p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smtClean="0"/>
              <a:t>Absolute Translation Error</a:t>
            </a:r>
          </a:p>
          <a:p>
            <a:pPr lvl="1"/>
            <a:r>
              <a:rPr lang="de-DE" dirty="0" smtClean="0"/>
              <a:t>Absolute Orientation Error</a:t>
            </a:r>
            <a:endParaRPr lang="de-DE" dirty="0" smtClean="0"/>
          </a:p>
          <a:p>
            <a:pPr lvl="1"/>
            <a:r>
              <a:rPr lang="de-DE" dirty="0" smtClean="0"/>
              <a:t>World</a:t>
            </a:r>
            <a:r>
              <a:rPr lang="de-DE" dirty="0" smtClean="0"/>
              <a:t>-</a:t>
            </a:r>
            <a:r>
              <a:rPr lang="de-DE" dirty="0"/>
              <a:t>Z</a:t>
            </a:r>
            <a:r>
              <a:rPr lang="de-DE" dirty="0" smtClean="0"/>
              <a:t> Error</a:t>
            </a:r>
          </a:p>
          <a:p>
            <a:pPr lvl="1"/>
            <a:r>
              <a:rPr lang="de-DE" dirty="0" smtClean="0"/>
              <a:t>Yaw Error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lvl="1"/>
            <a:r>
              <a:rPr lang="de-DE" dirty="0" smtClean="0"/>
              <a:t>Processing Time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Frame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Sheme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26046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01.12.15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((Vorname Nachname))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3925232" y="3795350"/>
            <a:ext cx="5092828" cy="727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71" name="Bild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4" y="2410049"/>
            <a:ext cx="288000" cy="288000"/>
          </a:xfrm>
          <a:prstGeom prst="rect">
            <a:avLst/>
          </a:prstGeom>
        </p:spPr>
      </p:pic>
      <p:pic>
        <p:nvPicPr>
          <p:cNvPr id="73" name="Bild 7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4" y="4484979"/>
            <a:ext cx="759273" cy="288000"/>
          </a:xfrm>
          <a:prstGeom prst="rect">
            <a:avLst/>
          </a:prstGeom>
        </p:spPr>
      </p:pic>
      <p:pic>
        <p:nvPicPr>
          <p:cNvPr id="74" name="Bild 7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31" y="2740033"/>
            <a:ext cx="759273" cy="288000"/>
          </a:xfrm>
          <a:prstGeom prst="rect">
            <a:avLst/>
          </a:prstGeom>
        </p:spPr>
      </p:pic>
      <p:pic>
        <p:nvPicPr>
          <p:cNvPr id="75" name="Bild 7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628979"/>
            <a:ext cx="3516923" cy="216000"/>
          </a:xfrm>
          <a:prstGeom prst="rect">
            <a:avLst/>
          </a:prstGeom>
        </p:spPr>
      </p:pic>
      <p:sp>
        <p:nvSpPr>
          <p:cNvPr id="77" name="Rechteck 76"/>
          <p:cNvSpPr/>
          <p:nvPr/>
        </p:nvSpPr>
        <p:spPr>
          <a:xfrm>
            <a:off x="235425" y="5502083"/>
            <a:ext cx="8782635" cy="755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81" name="Bild 8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23445"/>
            <a:ext cx="2400923" cy="216000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85" y="1484714"/>
            <a:ext cx="1243636" cy="216000"/>
          </a:xfrm>
          <a:prstGeom prst="rect">
            <a:avLst/>
          </a:prstGeom>
        </p:spPr>
      </p:pic>
      <p:pic>
        <p:nvPicPr>
          <p:cNvPr id="2" name="Bild 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619170"/>
            <a:ext cx="4824000" cy="663455"/>
          </a:xfrm>
          <a:prstGeom prst="rect">
            <a:avLst/>
          </a:prstGeom>
        </p:spPr>
      </p:pic>
      <p:pic>
        <p:nvPicPr>
          <p:cNvPr id="7" name="Bild 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2463048"/>
            <a:ext cx="4824000" cy="665165"/>
          </a:xfrm>
          <a:prstGeom prst="rect">
            <a:avLst/>
          </a:prstGeom>
        </p:spPr>
      </p:pic>
      <p:pic>
        <p:nvPicPr>
          <p:cNvPr id="22" name="Bild 21" descr="rpe_frames_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4" y="724243"/>
            <a:ext cx="2782923" cy="3805070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3" y="1340714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4059392"/>
            <a:ext cx="4824000" cy="226591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3480143"/>
            <a:ext cx="3082154" cy="216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181648"/>
            <a:ext cx="2976000" cy="216000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696435"/>
            <a:ext cx="8536496" cy="4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04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7" grpId="0" animBg="1"/>
    </p:bldLst>
  </p:timing>
</p:sld>
</file>

<file path=ppt/theme/theme1.xml><?xml version="1.0" encoding="utf-8"?>
<a:theme xmlns:a="http://schemas.openxmlformats.org/drawingml/2006/main" name="PowerPoint_Templat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PowerPoint_Template.potx</Template>
  <TotalTime>0</TotalTime>
  <Words>677</Words>
  <Application>Microsoft Macintosh PowerPoint</Application>
  <PresentationFormat>Bildschirmpräsentation (4:3)</PresentationFormat>
  <Paragraphs>215</Paragraphs>
  <Slides>33</Slides>
  <Notes>4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PowerPoint_Template</vt:lpstr>
      <vt:lpstr>Evaluating ROVIO and OKVIS – two Visual-Inertial Odometry Approaches</vt:lpstr>
      <vt:lpstr>Intro</vt:lpstr>
      <vt:lpstr>PowerPoint-Präsentation</vt:lpstr>
      <vt:lpstr>ROVIO – Robust Visual Inertial Odometry Using a Direct EKF-Based Approach</vt:lpstr>
      <vt:lpstr>OKVIS – Optimal Keyframe-Based Visual Inertial SLAM</vt:lpstr>
      <vt:lpstr>VI Sensor</vt:lpstr>
      <vt:lpstr>Short Trajectory</vt:lpstr>
      <vt:lpstr>Evaluation Sheme</vt:lpstr>
      <vt:lpstr>PowerPoint-Präsentation</vt:lpstr>
      <vt:lpstr>PowerPoint-Präsentation</vt:lpstr>
      <vt:lpstr>PowerPoint-Präsentation</vt:lpstr>
      <vt:lpstr>PowerPoint-Präsentation</vt:lpstr>
      <vt:lpstr>Short Trajectory: Summary (create Table!)</vt:lpstr>
      <vt:lpstr>Long Trajectory</vt:lpstr>
      <vt:lpstr>PowerPoint-Präsentation</vt:lpstr>
      <vt:lpstr>PowerPoint-Präsentation</vt:lpstr>
      <vt:lpstr>Long Trajectory: Summary (create Table!)</vt:lpstr>
      <vt:lpstr>PowerPoint-Präsentation</vt:lpstr>
      <vt:lpstr>Results</vt:lpstr>
      <vt:lpstr>Towards non-timesynchronized Hardware</vt:lpstr>
      <vt:lpstr>Artificial Timestamp Error</vt:lpstr>
      <vt:lpstr>Slow Dataset</vt:lpstr>
      <vt:lpstr>Slow Dataset</vt:lpstr>
      <vt:lpstr>Fast dataset</vt:lpstr>
      <vt:lpstr>Ev features</vt:lpstr>
      <vt:lpstr>Summary ROVIO vs OKVIS</vt:lpstr>
      <vt:lpstr>Future VI-Odometry</vt:lpstr>
      <vt:lpstr>Thank you !</vt:lpstr>
      <vt:lpstr>PowerPoint-Präsentation</vt:lpstr>
      <vt:lpstr>PowerPoint-Präsentation</vt:lpstr>
      <vt:lpstr>Global Error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Valentin Surber</cp:lastModifiedBy>
  <cp:revision>118</cp:revision>
  <cp:lastPrinted>2013-06-08T11:22:51Z</cp:lastPrinted>
  <dcterms:created xsi:type="dcterms:W3CDTF">2013-05-24T16:23:39Z</dcterms:created>
  <dcterms:modified xsi:type="dcterms:W3CDTF">2015-12-01T20:37:36Z</dcterms:modified>
</cp:coreProperties>
</file>